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Platypi Medium" panose="020B0604020202020204" charset="0"/>
      <p:regular r:id="rId11"/>
    </p:embeddedFont>
    <p:embeddedFont>
      <p:font typeface="Source Serif Pro" panose="02040603050405020204" pitchFamily="18"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305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88" y="1988463"/>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Prediction of Calories Burned Using Machine Learning</a:t>
            </a:r>
            <a:endParaRPr lang="en-US" sz="4450" dirty="0"/>
          </a:p>
        </p:txBody>
      </p:sp>
      <p:sp>
        <p:nvSpPr>
          <p:cNvPr id="4" name="Text 1"/>
          <p:cNvSpPr/>
          <p:nvPr/>
        </p:nvSpPr>
        <p:spPr>
          <a:xfrm>
            <a:off x="6280187" y="4525156"/>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This presentation explores the use of machine learning to predict calories burned during physical activity. We will delve into the factors influencing calorie expenditure, the algorithms employed, and the performance metrics used to evaluate our models. Our goal is to provide a comprehensive overview of the project and its potential applications in fitness tracking and personalized health management.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18066" y="861298"/>
            <a:ext cx="6083975" cy="641152"/>
          </a:xfrm>
          <a:prstGeom prst="rect">
            <a:avLst/>
          </a:prstGeom>
          <a:noFill/>
          <a:ln/>
        </p:spPr>
        <p:txBody>
          <a:bodyPr wrap="none" lIns="0" tIns="0" rIns="0" bIns="0" rtlCol="0" anchor="t"/>
          <a:lstStyle/>
          <a:p>
            <a:pPr marL="0" indent="0" algn="l">
              <a:lnSpc>
                <a:spcPts val="5000"/>
              </a:lnSpc>
              <a:buNone/>
            </a:pPr>
            <a:r>
              <a:rPr lang="en-US" sz="4000" dirty="0">
                <a:solidFill>
                  <a:srgbClr val="201B18"/>
                </a:solidFill>
                <a:latin typeface="Platypi Medium" pitchFamily="34" charset="0"/>
                <a:ea typeface="Platypi Medium" pitchFamily="34" charset="-122"/>
                <a:cs typeface="Platypi Medium" pitchFamily="34" charset="-120"/>
              </a:rPr>
              <a:t>Calorie Burning Aspects</a:t>
            </a:r>
            <a:endParaRPr lang="en-US" sz="4000" dirty="0"/>
          </a:p>
        </p:txBody>
      </p:sp>
      <p:pic>
        <p:nvPicPr>
          <p:cNvPr id="3" name="Image 0" descr="preencoded.png"/>
          <p:cNvPicPr>
            <a:picLocks noChangeAspect="1"/>
          </p:cNvPicPr>
          <p:nvPr/>
        </p:nvPicPr>
        <p:blipFill>
          <a:blip r:embed="rId3"/>
          <a:stretch>
            <a:fillRect/>
          </a:stretch>
        </p:blipFill>
        <p:spPr>
          <a:xfrm>
            <a:off x="718066" y="2040850"/>
            <a:ext cx="3675817" cy="2514957"/>
          </a:xfrm>
          <a:prstGeom prst="rect">
            <a:avLst/>
          </a:prstGeom>
        </p:spPr>
      </p:pic>
      <p:sp>
        <p:nvSpPr>
          <p:cNvPr id="4" name="Text 1"/>
          <p:cNvSpPr/>
          <p:nvPr/>
        </p:nvSpPr>
        <p:spPr>
          <a:xfrm>
            <a:off x="718066" y="4786551"/>
            <a:ext cx="3442216" cy="320516"/>
          </a:xfrm>
          <a:prstGeom prst="rect">
            <a:avLst/>
          </a:prstGeom>
          <a:noFill/>
          <a:ln/>
        </p:spPr>
        <p:txBody>
          <a:bodyPr wrap="none" lIns="0" tIns="0" rIns="0" bIns="0" rtlCol="0" anchor="t"/>
          <a:lstStyle/>
          <a:p>
            <a:pPr marL="0" indent="0" algn="l">
              <a:lnSpc>
                <a:spcPts val="2500"/>
              </a:lnSpc>
              <a:buNone/>
            </a:pPr>
            <a:r>
              <a:rPr lang="en-US" sz="2000" dirty="0">
                <a:solidFill>
                  <a:srgbClr val="201B18"/>
                </a:solidFill>
                <a:latin typeface="Platypi Medium" pitchFamily="34" charset="0"/>
                <a:ea typeface="Platypi Medium" pitchFamily="34" charset="-122"/>
                <a:cs typeface="Platypi Medium" pitchFamily="34" charset="-120"/>
              </a:rPr>
              <a:t>Basal Metabolic Rate (BMR)</a:t>
            </a:r>
            <a:endParaRPr lang="en-US" sz="2000" dirty="0"/>
          </a:p>
        </p:txBody>
      </p:sp>
      <p:sp>
        <p:nvSpPr>
          <p:cNvPr id="5" name="Text 2"/>
          <p:cNvSpPr/>
          <p:nvPr/>
        </p:nvSpPr>
        <p:spPr>
          <a:xfrm>
            <a:off x="718066" y="5312212"/>
            <a:ext cx="4063841" cy="984409"/>
          </a:xfrm>
          <a:prstGeom prst="rect">
            <a:avLst/>
          </a:prstGeom>
          <a:noFill/>
          <a:ln/>
        </p:spPr>
        <p:txBody>
          <a:bodyPr wrap="squar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BMR represents the energy your body needs at rest for basic functions. Factors like age, gender, and genetics influence it.</a:t>
            </a:r>
            <a:endParaRPr lang="en-US" sz="1600" dirty="0"/>
          </a:p>
        </p:txBody>
      </p:sp>
      <p:pic>
        <p:nvPicPr>
          <p:cNvPr id="6" name="Image 1" descr="preencoded.png"/>
          <p:cNvPicPr>
            <a:picLocks noChangeAspect="1"/>
          </p:cNvPicPr>
          <p:nvPr/>
        </p:nvPicPr>
        <p:blipFill>
          <a:blip r:embed="rId4"/>
          <a:stretch>
            <a:fillRect/>
          </a:stretch>
        </p:blipFill>
        <p:spPr>
          <a:xfrm>
            <a:off x="5290066" y="2040850"/>
            <a:ext cx="3675817" cy="2514957"/>
          </a:xfrm>
          <a:prstGeom prst="rect">
            <a:avLst/>
          </a:prstGeom>
        </p:spPr>
      </p:pic>
      <p:sp>
        <p:nvSpPr>
          <p:cNvPr id="7" name="Text 3"/>
          <p:cNvSpPr/>
          <p:nvPr/>
        </p:nvSpPr>
        <p:spPr>
          <a:xfrm>
            <a:off x="5290066" y="4786551"/>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201B18"/>
                </a:solidFill>
                <a:latin typeface="Platypi Medium" pitchFamily="34" charset="0"/>
                <a:ea typeface="Platypi Medium" pitchFamily="34" charset="-122"/>
                <a:cs typeface="Platypi Medium" pitchFamily="34" charset="-120"/>
              </a:rPr>
              <a:t>Activity Level</a:t>
            </a:r>
            <a:endParaRPr lang="en-US" sz="2000" dirty="0"/>
          </a:p>
        </p:txBody>
      </p:sp>
      <p:sp>
        <p:nvSpPr>
          <p:cNvPr id="8" name="Text 4"/>
          <p:cNvSpPr/>
          <p:nvPr/>
        </p:nvSpPr>
        <p:spPr>
          <a:xfrm>
            <a:off x="5290066" y="5312212"/>
            <a:ext cx="4063841" cy="1312545"/>
          </a:xfrm>
          <a:prstGeom prst="rect">
            <a:avLst/>
          </a:prstGeom>
          <a:noFill/>
          <a:ln/>
        </p:spPr>
        <p:txBody>
          <a:bodyPr wrap="squar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The intensity and duration of physical activity significantly impact calorie expenditure. More intense and longer activities burn more calories.</a:t>
            </a:r>
            <a:endParaRPr lang="en-US" sz="1600" dirty="0"/>
          </a:p>
        </p:txBody>
      </p:sp>
      <p:pic>
        <p:nvPicPr>
          <p:cNvPr id="9" name="Image 2" descr="preencoded.png"/>
          <p:cNvPicPr>
            <a:picLocks noChangeAspect="1"/>
          </p:cNvPicPr>
          <p:nvPr/>
        </p:nvPicPr>
        <p:blipFill>
          <a:blip r:embed="rId5"/>
          <a:stretch>
            <a:fillRect/>
          </a:stretch>
        </p:blipFill>
        <p:spPr>
          <a:xfrm>
            <a:off x="9862066" y="2040850"/>
            <a:ext cx="3675817" cy="2514957"/>
          </a:xfrm>
          <a:prstGeom prst="rect">
            <a:avLst/>
          </a:prstGeom>
        </p:spPr>
      </p:pic>
      <p:sp>
        <p:nvSpPr>
          <p:cNvPr id="10" name="Text 5"/>
          <p:cNvSpPr/>
          <p:nvPr/>
        </p:nvSpPr>
        <p:spPr>
          <a:xfrm>
            <a:off x="9862066" y="4786551"/>
            <a:ext cx="3621643" cy="320516"/>
          </a:xfrm>
          <a:prstGeom prst="rect">
            <a:avLst/>
          </a:prstGeom>
          <a:noFill/>
          <a:ln/>
        </p:spPr>
        <p:txBody>
          <a:bodyPr wrap="none" lIns="0" tIns="0" rIns="0" bIns="0" rtlCol="0" anchor="t"/>
          <a:lstStyle/>
          <a:p>
            <a:pPr marL="0" indent="0" algn="l">
              <a:lnSpc>
                <a:spcPts val="2500"/>
              </a:lnSpc>
              <a:buNone/>
            </a:pPr>
            <a:r>
              <a:rPr lang="en-US" sz="2000" dirty="0">
                <a:solidFill>
                  <a:srgbClr val="201B18"/>
                </a:solidFill>
                <a:latin typeface="Platypi Medium" pitchFamily="34" charset="0"/>
                <a:ea typeface="Platypi Medium" pitchFamily="34" charset="-122"/>
                <a:cs typeface="Platypi Medium" pitchFamily="34" charset="-120"/>
              </a:rPr>
              <a:t>Thermic Effect of Food (TEF)</a:t>
            </a:r>
            <a:endParaRPr lang="en-US" sz="2000" dirty="0"/>
          </a:p>
        </p:txBody>
      </p:sp>
      <p:sp>
        <p:nvSpPr>
          <p:cNvPr id="11" name="Text 6"/>
          <p:cNvSpPr/>
          <p:nvPr/>
        </p:nvSpPr>
        <p:spPr>
          <a:xfrm>
            <a:off x="9862066" y="5312212"/>
            <a:ext cx="4063841" cy="984409"/>
          </a:xfrm>
          <a:prstGeom prst="rect">
            <a:avLst/>
          </a:prstGeom>
          <a:noFill/>
          <a:ln/>
        </p:spPr>
        <p:txBody>
          <a:bodyPr wrap="squar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TEF is the energy your body uses to digest, absorb, and process nutrients. Protein has a higher TEF than fats or carbs.</a:t>
            </a:r>
            <a:endParaRPr lang="en-US" sz="1600" dirty="0"/>
          </a:p>
        </p:txBody>
      </p:sp>
      <p:sp>
        <p:nvSpPr>
          <p:cNvPr id="12" name="Text 7"/>
          <p:cNvSpPr/>
          <p:nvPr/>
        </p:nvSpPr>
        <p:spPr>
          <a:xfrm>
            <a:off x="718066" y="7040047"/>
            <a:ext cx="13194268" cy="328136"/>
          </a:xfrm>
          <a:prstGeom prst="rect">
            <a:avLst/>
          </a:prstGeom>
          <a:noFill/>
          <a:ln/>
        </p:spPr>
        <p:txBody>
          <a:bodyPr wrap="non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Understanding these aspects is crucial for accurate calorie prediction. We aim to capture their interplay in our machine learning models.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81207"/>
            <a:ext cx="6789063" cy="708779"/>
          </a:xfrm>
          <a:prstGeom prst="rect">
            <a:avLst/>
          </a:prstGeom>
          <a:noFill/>
          <a:ln/>
        </p:spPr>
        <p:txBody>
          <a:bodyPr wrap="non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Weight </a:t>
            </a:r>
            <a:r>
              <a:rPr lang="en-US" sz="4450">
                <a:solidFill>
                  <a:srgbClr val="201B18"/>
                </a:solidFill>
                <a:latin typeface="Platypi Medium" pitchFamily="34" charset="0"/>
                <a:ea typeface="Platypi Medium" pitchFamily="34" charset="-122"/>
                <a:cs typeface="Platypi Medium" pitchFamily="34" charset="-120"/>
              </a:rPr>
              <a:t>Loss vs </a:t>
            </a:r>
            <a:r>
              <a:rPr lang="en-US" sz="4450" dirty="0">
                <a:solidFill>
                  <a:srgbClr val="201B18"/>
                </a:solidFill>
                <a:latin typeface="Platypi Medium" pitchFamily="34" charset="0"/>
                <a:ea typeface="Platypi Medium" pitchFamily="34" charset="-122"/>
                <a:cs typeface="Platypi Medium" pitchFamily="34" charset="-120"/>
              </a:rPr>
              <a:t>Fat Loss</a:t>
            </a:r>
            <a:endParaRPr lang="en-US" sz="4450" dirty="0"/>
          </a:p>
        </p:txBody>
      </p:sp>
      <p:sp>
        <p:nvSpPr>
          <p:cNvPr id="4" name="Shape 1"/>
          <p:cNvSpPr/>
          <p:nvPr/>
        </p:nvSpPr>
        <p:spPr>
          <a:xfrm>
            <a:off x="793790" y="2130147"/>
            <a:ext cx="3664863" cy="3121462"/>
          </a:xfrm>
          <a:prstGeom prst="roundRect">
            <a:avLst>
              <a:gd name="adj" fmla="val 1090"/>
            </a:avLst>
          </a:prstGeom>
          <a:solidFill>
            <a:srgbClr val="F9F7F7"/>
          </a:solidFill>
          <a:ln/>
        </p:spPr>
      </p:sp>
      <p:sp>
        <p:nvSpPr>
          <p:cNvPr id="5" name="Text 2"/>
          <p:cNvSpPr/>
          <p:nvPr/>
        </p:nvSpPr>
        <p:spPr>
          <a:xfrm>
            <a:off x="1020604" y="23569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Misconceptions</a:t>
            </a:r>
            <a:endParaRPr lang="en-US" sz="2200" dirty="0"/>
          </a:p>
        </p:txBody>
      </p:sp>
      <p:sp>
        <p:nvSpPr>
          <p:cNvPr id="6" name="Text 3"/>
          <p:cNvSpPr/>
          <p:nvPr/>
        </p:nvSpPr>
        <p:spPr>
          <a:xfrm>
            <a:off x="1020604" y="2847380"/>
            <a:ext cx="3211235" cy="217741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Many people confuse weight loss with fat loss. Weight loss can include water weight, muscle mass, and fat, while fat loss specifically targets adipose tissue.</a:t>
            </a:r>
            <a:endParaRPr lang="en-US" sz="1750" dirty="0"/>
          </a:p>
        </p:txBody>
      </p:sp>
      <p:sp>
        <p:nvSpPr>
          <p:cNvPr id="7" name="Shape 4"/>
          <p:cNvSpPr/>
          <p:nvPr/>
        </p:nvSpPr>
        <p:spPr>
          <a:xfrm>
            <a:off x="4685467" y="2130147"/>
            <a:ext cx="3664863" cy="3121462"/>
          </a:xfrm>
          <a:prstGeom prst="roundRect">
            <a:avLst>
              <a:gd name="adj" fmla="val 1090"/>
            </a:avLst>
          </a:prstGeom>
          <a:solidFill>
            <a:srgbClr val="F9F7F7"/>
          </a:solidFill>
          <a:ln/>
        </p:spPr>
      </p:sp>
      <p:sp>
        <p:nvSpPr>
          <p:cNvPr id="8" name="Text 5"/>
          <p:cNvSpPr/>
          <p:nvPr/>
        </p:nvSpPr>
        <p:spPr>
          <a:xfrm>
            <a:off x="4912281" y="23569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Calorie Deficit</a:t>
            </a:r>
            <a:endParaRPr lang="en-US" sz="2200" dirty="0"/>
          </a:p>
        </p:txBody>
      </p:sp>
      <p:sp>
        <p:nvSpPr>
          <p:cNvPr id="9" name="Text 6"/>
          <p:cNvSpPr/>
          <p:nvPr/>
        </p:nvSpPr>
        <p:spPr>
          <a:xfrm>
            <a:off x="4912281" y="2847380"/>
            <a:ext cx="3211235" cy="217741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Creating a daily calorie deficit is essential for fat loss. This means consuming fewer calories than your body burns, forcing it to tap into fat stores for energy.</a:t>
            </a:r>
            <a:endParaRPr lang="en-US" sz="1750" dirty="0"/>
          </a:p>
        </p:txBody>
      </p:sp>
      <p:sp>
        <p:nvSpPr>
          <p:cNvPr id="10" name="Shape 7"/>
          <p:cNvSpPr/>
          <p:nvPr/>
        </p:nvSpPr>
        <p:spPr>
          <a:xfrm>
            <a:off x="793790" y="5478423"/>
            <a:ext cx="7556421" cy="1669852"/>
          </a:xfrm>
          <a:prstGeom prst="roundRect">
            <a:avLst>
              <a:gd name="adj" fmla="val 2038"/>
            </a:avLst>
          </a:prstGeom>
          <a:solidFill>
            <a:srgbClr val="F9F7F7"/>
          </a:solidFill>
          <a:ln/>
        </p:spPr>
      </p:sp>
      <p:sp>
        <p:nvSpPr>
          <p:cNvPr id="11" name="Text 8"/>
          <p:cNvSpPr/>
          <p:nvPr/>
        </p:nvSpPr>
        <p:spPr>
          <a:xfrm>
            <a:off x="1020604" y="57052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Protein Intake</a:t>
            </a:r>
            <a:endParaRPr lang="en-US" sz="2200" dirty="0"/>
          </a:p>
        </p:txBody>
      </p:sp>
      <p:sp>
        <p:nvSpPr>
          <p:cNvPr id="12" name="Text 9"/>
          <p:cNvSpPr/>
          <p:nvPr/>
        </p:nvSpPr>
        <p:spPr>
          <a:xfrm>
            <a:off x="1020604" y="6195655"/>
            <a:ext cx="7102793"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Adequate protein intake is crucial during weight loss to preserve muscle mass. It also helps increase satiety and boost metabolism.</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3116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High Protein, Low-Calorie Diet</a:t>
            </a:r>
            <a:endParaRPr lang="en-US" sz="4450" dirty="0"/>
          </a:p>
        </p:txBody>
      </p:sp>
      <p:pic>
        <p:nvPicPr>
          <p:cNvPr id="4" name="Image 1" descr="preencoded.png"/>
          <p:cNvPicPr>
            <a:picLocks noChangeAspect="1"/>
          </p:cNvPicPr>
          <p:nvPr/>
        </p:nvPicPr>
        <p:blipFill>
          <a:blip r:embed="rId4"/>
          <a:stretch>
            <a:fillRect/>
          </a:stretch>
        </p:blipFill>
        <p:spPr>
          <a:xfrm>
            <a:off x="793790" y="2488883"/>
            <a:ext cx="1134070" cy="1669852"/>
          </a:xfrm>
          <a:prstGeom prst="rect">
            <a:avLst/>
          </a:prstGeom>
        </p:spPr>
      </p:pic>
      <p:sp>
        <p:nvSpPr>
          <p:cNvPr id="5" name="Text 1"/>
          <p:cNvSpPr/>
          <p:nvPr/>
        </p:nvSpPr>
        <p:spPr>
          <a:xfrm>
            <a:off x="2268022" y="271569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Diet Composition</a:t>
            </a:r>
            <a:endParaRPr lang="en-US" sz="2200" dirty="0"/>
          </a:p>
        </p:txBody>
      </p:sp>
      <p:sp>
        <p:nvSpPr>
          <p:cNvPr id="6" name="Text 2"/>
          <p:cNvSpPr/>
          <p:nvPr/>
        </p:nvSpPr>
        <p:spPr>
          <a:xfrm>
            <a:off x="2268022" y="3206115"/>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A diet high in protein and low in calories can be effective for fat loss while preserving muscle mass.</a:t>
            </a:r>
            <a:endParaRPr lang="en-US" sz="1750" dirty="0"/>
          </a:p>
        </p:txBody>
      </p:sp>
      <p:pic>
        <p:nvPicPr>
          <p:cNvPr id="7" name="Image 2" descr="preencoded.png"/>
          <p:cNvPicPr>
            <a:picLocks noChangeAspect="1"/>
          </p:cNvPicPr>
          <p:nvPr/>
        </p:nvPicPr>
        <p:blipFill>
          <a:blip r:embed="rId5"/>
          <a:stretch>
            <a:fillRect/>
          </a:stretch>
        </p:blipFill>
        <p:spPr>
          <a:xfrm>
            <a:off x="793790" y="4158734"/>
            <a:ext cx="1134070" cy="1669852"/>
          </a:xfrm>
          <a:prstGeom prst="rect">
            <a:avLst/>
          </a:prstGeom>
        </p:spPr>
      </p:pic>
      <p:sp>
        <p:nvSpPr>
          <p:cNvPr id="8" name="Text 3"/>
          <p:cNvSpPr/>
          <p:nvPr/>
        </p:nvSpPr>
        <p:spPr>
          <a:xfrm>
            <a:off x="2268022" y="4385548"/>
            <a:ext cx="2851904"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Macronutrient Ratio</a:t>
            </a:r>
            <a:endParaRPr lang="en-US" sz="2200" dirty="0"/>
          </a:p>
        </p:txBody>
      </p:sp>
      <p:sp>
        <p:nvSpPr>
          <p:cNvPr id="9" name="Text 4"/>
          <p:cNvSpPr/>
          <p:nvPr/>
        </p:nvSpPr>
        <p:spPr>
          <a:xfrm>
            <a:off x="2268022" y="4875967"/>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Focus on a balanced macronutrient ratio with a higher proportion of protein and lower carbohydrates.</a:t>
            </a:r>
            <a:endParaRPr lang="en-US" sz="1750" dirty="0"/>
          </a:p>
        </p:txBody>
      </p:sp>
      <p:pic>
        <p:nvPicPr>
          <p:cNvPr id="10" name="Image 3" descr="preencoded.png"/>
          <p:cNvPicPr>
            <a:picLocks noChangeAspect="1"/>
          </p:cNvPicPr>
          <p:nvPr/>
        </p:nvPicPr>
        <p:blipFill>
          <a:blip r:embed="rId6"/>
          <a:stretch>
            <a:fillRect/>
          </a:stretch>
        </p:blipFill>
        <p:spPr>
          <a:xfrm>
            <a:off x="793790" y="5828586"/>
            <a:ext cx="1134070" cy="1669852"/>
          </a:xfrm>
          <a:prstGeom prst="rect">
            <a:avLst/>
          </a:prstGeom>
        </p:spPr>
      </p:pic>
      <p:sp>
        <p:nvSpPr>
          <p:cNvPr id="11" name="Text 5"/>
          <p:cNvSpPr/>
          <p:nvPr/>
        </p:nvSpPr>
        <p:spPr>
          <a:xfrm>
            <a:off x="2268022" y="60554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Benefits</a:t>
            </a:r>
            <a:endParaRPr lang="en-US" sz="2200" dirty="0"/>
          </a:p>
        </p:txBody>
      </p:sp>
      <p:sp>
        <p:nvSpPr>
          <p:cNvPr id="12" name="Text 6"/>
          <p:cNvSpPr/>
          <p:nvPr/>
        </p:nvSpPr>
        <p:spPr>
          <a:xfrm>
            <a:off x="2268022" y="6545818"/>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This approach supports satiety, boosts metabolism, and helps maintain a healthy body composition.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780547" y="1746528"/>
            <a:ext cx="5731923" cy="5332453"/>
          </a:xfrm>
          <a:prstGeom prst="rect">
            <a:avLst/>
          </a:prstGeom>
        </p:spPr>
      </p:pic>
      <p:sp>
        <p:nvSpPr>
          <p:cNvPr id="3" name="Text 0"/>
          <p:cNvSpPr/>
          <p:nvPr/>
        </p:nvSpPr>
        <p:spPr>
          <a:xfrm>
            <a:off x="714613" y="802124"/>
            <a:ext cx="5105043" cy="638175"/>
          </a:xfrm>
          <a:prstGeom prst="rect">
            <a:avLst/>
          </a:prstGeom>
          <a:noFill/>
          <a:ln/>
        </p:spPr>
        <p:txBody>
          <a:bodyPr wrap="none" lIns="0" tIns="0" rIns="0" bIns="0" rtlCol="0" anchor="t"/>
          <a:lstStyle/>
          <a:p>
            <a:pPr marL="0" indent="0" algn="l">
              <a:lnSpc>
                <a:spcPts val="5000"/>
              </a:lnSpc>
              <a:buNone/>
            </a:pPr>
            <a:r>
              <a:rPr lang="en-US" sz="4000" dirty="0">
                <a:solidFill>
                  <a:srgbClr val="201B18"/>
                </a:solidFill>
                <a:latin typeface="Platypi Medium" pitchFamily="34" charset="0"/>
                <a:ea typeface="Platypi Medium" pitchFamily="34" charset="-122"/>
                <a:cs typeface="Platypi Medium" pitchFamily="34" charset="-120"/>
              </a:rPr>
              <a:t>Dataset Attributes</a:t>
            </a:r>
            <a:endParaRPr lang="en-US" sz="4000" dirty="0"/>
          </a:p>
        </p:txBody>
      </p:sp>
      <p:sp>
        <p:nvSpPr>
          <p:cNvPr id="4" name="Shape 1"/>
          <p:cNvSpPr/>
          <p:nvPr/>
        </p:nvSpPr>
        <p:spPr>
          <a:xfrm>
            <a:off x="714613" y="1746528"/>
            <a:ext cx="5885974" cy="5680948"/>
          </a:xfrm>
          <a:prstGeom prst="roundRect">
            <a:avLst>
              <a:gd name="adj" fmla="val 539"/>
            </a:avLst>
          </a:prstGeom>
          <a:noFill/>
          <a:ln w="7620">
            <a:solidFill>
              <a:srgbClr val="000000">
                <a:alpha val="8000"/>
              </a:srgbClr>
            </a:solidFill>
            <a:prstDash val="solid"/>
          </a:ln>
        </p:spPr>
      </p:sp>
      <p:sp>
        <p:nvSpPr>
          <p:cNvPr id="5" name="Shape 2"/>
          <p:cNvSpPr/>
          <p:nvPr/>
        </p:nvSpPr>
        <p:spPr>
          <a:xfrm>
            <a:off x="722233" y="1754148"/>
            <a:ext cx="5870734" cy="643176"/>
          </a:xfrm>
          <a:prstGeom prst="rect">
            <a:avLst/>
          </a:prstGeom>
          <a:solidFill>
            <a:srgbClr val="FFFFFF">
              <a:alpha val="4000"/>
            </a:srgbClr>
          </a:solidFill>
          <a:ln/>
        </p:spPr>
      </p:sp>
      <p:sp>
        <p:nvSpPr>
          <p:cNvPr id="6" name="Text 3"/>
          <p:cNvSpPr/>
          <p:nvPr/>
        </p:nvSpPr>
        <p:spPr>
          <a:xfrm>
            <a:off x="926544" y="1884283"/>
            <a:ext cx="2035850" cy="382905"/>
          </a:xfrm>
          <a:prstGeom prst="rect">
            <a:avLst/>
          </a:prstGeom>
          <a:noFill/>
          <a:ln/>
        </p:spPr>
        <p:txBody>
          <a:bodyPr wrap="none" lIns="0" tIns="0" rIns="0" bIns="0" rtlCol="0" anchor="t"/>
          <a:lstStyle/>
          <a:p>
            <a:pPr marL="0" indent="0" algn="l">
              <a:lnSpc>
                <a:spcPts val="3000"/>
              </a:lnSpc>
              <a:buNone/>
            </a:pPr>
            <a:r>
              <a:rPr lang="en-US" sz="2400" b="1" dirty="0">
                <a:solidFill>
                  <a:srgbClr val="201B18"/>
                </a:solidFill>
                <a:latin typeface="Platypi Medium" pitchFamily="34" charset="0"/>
                <a:ea typeface="Platypi Medium" pitchFamily="34" charset="-122"/>
                <a:cs typeface="Platypi Medium" pitchFamily="34" charset="-120"/>
              </a:rPr>
              <a:t>Attribute</a:t>
            </a:r>
            <a:endParaRPr lang="en-US" sz="2400" dirty="0"/>
          </a:p>
        </p:txBody>
      </p:sp>
      <p:sp>
        <p:nvSpPr>
          <p:cNvPr id="7" name="Text 4"/>
          <p:cNvSpPr/>
          <p:nvPr/>
        </p:nvSpPr>
        <p:spPr>
          <a:xfrm>
            <a:off x="3378398" y="1884283"/>
            <a:ext cx="3010376" cy="382905"/>
          </a:xfrm>
          <a:prstGeom prst="rect">
            <a:avLst/>
          </a:prstGeom>
          <a:noFill/>
          <a:ln/>
        </p:spPr>
        <p:txBody>
          <a:bodyPr wrap="none" lIns="0" tIns="0" rIns="0" bIns="0" rtlCol="0" anchor="t"/>
          <a:lstStyle/>
          <a:p>
            <a:pPr marL="0" indent="0" algn="l">
              <a:lnSpc>
                <a:spcPts val="3000"/>
              </a:lnSpc>
              <a:buNone/>
            </a:pPr>
            <a:r>
              <a:rPr lang="en-US" sz="2400" b="1" dirty="0">
                <a:solidFill>
                  <a:srgbClr val="201B18"/>
                </a:solidFill>
                <a:latin typeface="Platypi Medium" pitchFamily="34" charset="0"/>
                <a:ea typeface="Platypi Medium" pitchFamily="34" charset="-122"/>
                <a:cs typeface="Platypi Medium" pitchFamily="34" charset="-120"/>
              </a:rPr>
              <a:t>Description</a:t>
            </a:r>
            <a:endParaRPr lang="en-US" sz="2400" dirty="0"/>
          </a:p>
        </p:txBody>
      </p:sp>
      <p:sp>
        <p:nvSpPr>
          <p:cNvPr id="8" name="Shape 5"/>
          <p:cNvSpPr/>
          <p:nvPr/>
        </p:nvSpPr>
        <p:spPr>
          <a:xfrm>
            <a:off x="722233" y="2397323"/>
            <a:ext cx="5870734" cy="586978"/>
          </a:xfrm>
          <a:prstGeom prst="rect">
            <a:avLst/>
          </a:prstGeom>
          <a:solidFill>
            <a:srgbClr val="000000">
              <a:alpha val="4000"/>
            </a:srgbClr>
          </a:solidFill>
          <a:ln/>
        </p:spPr>
      </p:sp>
      <p:sp>
        <p:nvSpPr>
          <p:cNvPr id="9" name="Text 6"/>
          <p:cNvSpPr/>
          <p:nvPr/>
        </p:nvSpPr>
        <p:spPr>
          <a:xfrm>
            <a:off x="926544" y="2527459"/>
            <a:ext cx="2035850" cy="326708"/>
          </a:xfrm>
          <a:prstGeom prst="rect">
            <a:avLst/>
          </a:prstGeom>
          <a:noFill/>
          <a:ln/>
        </p:spPr>
        <p:txBody>
          <a:bodyPr wrap="non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Gender</a:t>
            </a:r>
            <a:endParaRPr lang="en-US" sz="1600" dirty="0"/>
          </a:p>
        </p:txBody>
      </p:sp>
      <p:sp>
        <p:nvSpPr>
          <p:cNvPr id="10" name="Text 7"/>
          <p:cNvSpPr/>
          <p:nvPr/>
        </p:nvSpPr>
        <p:spPr>
          <a:xfrm>
            <a:off x="3378398" y="2527459"/>
            <a:ext cx="3010376" cy="326708"/>
          </a:xfrm>
          <a:prstGeom prst="rect">
            <a:avLst/>
          </a:prstGeom>
          <a:noFill/>
          <a:ln/>
        </p:spPr>
        <p:txBody>
          <a:bodyPr wrap="non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Male or Female</a:t>
            </a:r>
            <a:endParaRPr lang="en-US" sz="1600" dirty="0"/>
          </a:p>
        </p:txBody>
      </p:sp>
      <p:sp>
        <p:nvSpPr>
          <p:cNvPr id="11" name="Shape 8"/>
          <p:cNvSpPr/>
          <p:nvPr/>
        </p:nvSpPr>
        <p:spPr>
          <a:xfrm>
            <a:off x="722233" y="2984302"/>
            <a:ext cx="5870734" cy="586978"/>
          </a:xfrm>
          <a:prstGeom prst="rect">
            <a:avLst/>
          </a:prstGeom>
          <a:solidFill>
            <a:srgbClr val="FFFFFF">
              <a:alpha val="4000"/>
            </a:srgbClr>
          </a:solidFill>
          <a:ln/>
        </p:spPr>
      </p:sp>
      <p:sp>
        <p:nvSpPr>
          <p:cNvPr id="12" name="Text 9"/>
          <p:cNvSpPr/>
          <p:nvPr/>
        </p:nvSpPr>
        <p:spPr>
          <a:xfrm>
            <a:off x="926544" y="3114437"/>
            <a:ext cx="2035850" cy="326708"/>
          </a:xfrm>
          <a:prstGeom prst="rect">
            <a:avLst/>
          </a:prstGeom>
          <a:noFill/>
          <a:ln/>
        </p:spPr>
        <p:txBody>
          <a:bodyPr wrap="non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Age</a:t>
            </a:r>
            <a:endParaRPr lang="en-US" sz="1600" dirty="0"/>
          </a:p>
        </p:txBody>
      </p:sp>
      <p:sp>
        <p:nvSpPr>
          <p:cNvPr id="13" name="Text 10"/>
          <p:cNvSpPr/>
          <p:nvPr/>
        </p:nvSpPr>
        <p:spPr>
          <a:xfrm>
            <a:off x="3378398" y="3114437"/>
            <a:ext cx="3010376" cy="326708"/>
          </a:xfrm>
          <a:prstGeom prst="rect">
            <a:avLst/>
          </a:prstGeom>
          <a:noFill/>
          <a:ln/>
        </p:spPr>
        <p:txBody>
          <a:bodyPr wrap="non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Age in years</a:t>
            </a:r>
            <a:endParaRPr lang="en-US" sz="1600" dirty="0"/>
          </a:p>
        </p:txBody>
      </p:sp>
      <p:sp>
        <p:nvSpPr>
          <p:cNvPr id="14" name="Shape 11"/>
          <p:cNvSpPr/>
          <p:nvPr/>
        </p:nvSpPr>
        <p:spPr>
          <a:xfrm>
            <a:off x="722233" y="3571280"/>
            <a:ext cx="5870734" cy="586978"/>
          </a:xfrm>
          <a:prstGeom prst="rect">
            <a:avLst/>
          </a:prstGeom>
          <a:solidFill>
            <a:srgbClr val="000000">
              <a:alpha val="4000"/>
            </a:srgbClr>
          </a:solidFill>
          <a:ln/>
        </p:spPr>
      </p:sp>
      <p:sp>
        <p:nvSpPr>
          <p:cNvPr id="15" name="Text 12"/>
          <p:cNvSpPr/>
          <p:nvPr/>
        </p:nvSpPr>
        <p:spPr>
          <a:xfrm>
            <a:off x="926544" y="3701415"/>
            <a:ext cx="2035850" cy="326708"/>
          </a:xfrm>
          <a:prstGeom prst="rect">
            <a:avLst/>
          </a:prstGeom>
          <a:noFill/>
          <a:ln/>
        </p:spPr>
        <p:txBody>
          <a:bodyPr wrap="non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Height (cm)</a:t>
            </a:r>
            <a:endParaRPr lang="en-US" sz="1600" dirty="0"/>
          </a:p>
        </p:txBody>
      </p:sp>
      <p:sp>
        <p:nvSpPr>
          <p:cNvPr id="16" name="Text 13"/>
          <p:cNvSpPr/>
          <p:nvPr/>
        </p:nvSpPr>
        <p:spPr>
          <a:xfrm>
            <a:off x="3378398" y="3701415"/>
            <a:ext cx="3010376" cy="326708"/>
          </a:xfrm>
          <a:prstGeom prst="rect">
            <a:avLst/>
          </a:prstGeom>
          <a:noFill/>
          <a:ln/>
        </p:spPr>
        <p:txBody>
          <a:bodyPr wrap="non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Height in centimeters</a:t>
            </a:r>
            <a:endParaRPr lang="en-US" sz="1600" dirty="0"/>
          </a:p>
        </p:txBody>
      </p:sp>
      <p:sp>
        <p:nvSpPr>
          <p:cNvPr id="17" name="Shape 14"/>
          <p:cNvSpPr/>
          <p:nvPr/>
        </p:nvSpPr>
        <p:spPr>
          <a:xfrm>
            <a:off x="722233" y="4158258"/>
            <a:ext cx="5870734" cy="586978"/>
          </a:xfrm>
          <a:prstGeom prst="rect">
            <a:avLst/>
          </a:prstGeom>
          <a:solidFill>
            <a:srgbClr val="FFFFFF">
              <a:alpha val="4000"/>
            </a:srgbClr>
          </a:solidFill>
          <a:ln/>
        </p:spPr>
      </p:sp>
      <p:sp>
        <p:nvSpPr>
          <p:cNvPr id="18" name="Text 15"/>
          <p:cNvSpPr/>
          <p:nvPr/>
        </p:nvSpPr>
        <p:spPr>
          <a:xfrm>
            <a:off x="926544" y="4288393"/>
            <a:ext cx="2035850" cy="326708"/>
          </a:xfrm>
          <a:prstGeom prst="rect">
            <a:avLst/>
          </a:prstGeom>
          <a:noFill/>
          <a:ln/>
        </p:spPr>
        <p:txBody>
          <a:bodyPr wrap="non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Weight (kg)</a:t>
            </a:r>
            <a:endParaRPr lang="en-US" sz="1600" dirty="0"/>
          </a:p>
        </p:txBody>
      </p:sp>
      <p:sp>
        <p:nvSpPr>
          <p:cNvPr id="19" name="Text 16"/>
          <p:cNvSpPr/>
          <p:nvPr/>
        </p:nvSpPr>
        <p:spPr>
          <a:xfrm>
            <a:off x="3378398" y="4288393"/>
            <a:ext cx="3010376" cy="326708"/>
          </a:xfrm>
          <a:prstGeom prst="rect">
            <a:avLst/>
          </a:prstGeom>
          <a:noFill/>
          <a:ln/>
        </p:spPr>
        <p:txBody>
          <a:bodyPr wrap="non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Weight in kilograms</a:t>
            </a:r>
            <a:endParaRPr lang="en-US" sz="1600" dirty="0"/>
          </a:p>
        </p:txBody>
      </p:sp>
      <p:sp>
        <p:nvSpPr>
          <p:cNvPr id="20" name="Shape 17"/>
          <p:cNvSpPr/>
          <p:nvPr/>
        </p:nvSpPr>
        <p:spPr>
          <a:xfrm>
            <a:off x="722233" y="4745236"/>
            <a:ext cx="5870734" cy="586978"/>
          </a:xfrm>
          <a:prstGeom prst="rect">
            <a:avLst/>
          </a:prstGeom>
          <a:solidFill>
            <a:srgbClr val="000000">
              <a:alpha val="4000"/>
            </a:srgbClr>
          </a:solidFill>
          <a:ln/>
        </p:spPr>
      </p:sp>
      <p:sp>
        <p:nvSpPr>
          <p:cNvPr id="21" name="Text 18"/>
          <p:cNvSpPr/>
          <p:nvPr/>
        </p:nvSpPr>
        <p:spPr>
          <a:xfrm>
            <a:off x="926544" y="4875371"/>
            <a:ext cx="2035850" cy="326708"/>
          </a:xfrm>
          <a:prstGeom prst="rect">
            <a:avLst/>
          </a:prstGeom>
          <a:noFill/>
          <a:ln/>
        </p:spPr>
        <p:txBody>
          <a:bodyPr wrap="non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Duration (minutes)</a:t>
            </a:r>
            <a:endParaRPr lang="en-US" sz="1600" dirty="0"/>
          </a:p>
        </p:txBody>
      </p:sp>
      <p:sp>
        <p:nvSpPr>
          <p:cNvPr id="22" name="Text 19"/>
          <p:cNvSpPr/>
          <p:nvPr/>
        </p:nvSpPr>
        <p:spPr>
          <a:xfrm>
            <a:off x="3378398" y="4875371"/>
            <a:ext cx="3010376" cy="326708"/>
          </a:xfrm>
          <a:prstGeom prst="rect">
            <a:avLst/>
          </a:prstGeom>
          <a:noFill/>
          <a:ln/>
        </p:spPr>
        <p:txBody>
          <a:bodyPr wrap="non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Duration of activity in minutes</a:t>
            </a:r>
            <a:endParaRPr lang="en-US" sz="1600" dirty="0"/>
          </a:p>
        </p:txBody>
      </p:sp>
      <p:sp>
        <p:nvSpPr>
          <p:cNvPr id="23" name="Shape 20"/>
          <p:cNvSpPr/>
          <p:nvPr/>
        </p:nvSpPr>
        <p:spPr>
          <a:xfrm>
            <a:off x="722233" y="5332214"/>
            <a:ext cx="5870734" cy="586978"/>
          </a:xfrm>
          <a:prstGeom prst="rect">
            <a:avLst/>
          </a:prstGeom>
          <a:solidFill>
            <a:srgbClr val="FFFFFF">
              <a:alpha val="4000"/>
            </a:srgbClr>
          </a:solidFill>
          <a:ln/>
        </p:spPr>
      </p:sp>
      <p:sp>
        <p:nvSpPr>
          <p:cNvPr id="24" name="Text 21"/>
          <p:cNvSpPr/>
          <p:nvPr/>
        </p:nvSpPr>
        <p:spPr>
          <a:xfrm>
            <a:off x="926544" y="5462349"/>
            <a:ext cx="2035850" cy="326708"/>
          </a:xfrm>
          <a:prstGeom prst="rect">
            <a:avLst/>
          </a:prstGeom>
          <a:noFill/>
          <a:ln/>
        </p:spPr>
        <p:txBody>
          <a:bodyPr wrap="non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Heart Rate (BPM)</a:t>
            </a:r>
            <a:endParaRPr lang="en-US" sz="1600" dirty="0"/>
          </a:p>
        </p:txBody>
      </p:sp>
      <p:sp>
        <p:nvSpPr>
          <p:cNvPr id="25" name="Text 22"/>
          <p:cNvSpPr/>
          <p:nvPr/>
        </p:nvSpPr>
        <p:spPr>
          <a:xfrm>
            <a:off x="3378398" y="5462349"/>
            <a:ext cx="3010376" cy="326708"/>
          </a:xfrm>
          <a:prstGeom prst="rect">
            <a:avLst/>
          </a:prstGeom>
          <a:noFill/>
          <a:ln/>
        </p:spPr>
        <p:txBody>
          <a:bodyPr wrap="non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Heart rate in beats per minute</a:t>
            </a:r>
            <a:endParaRPr lang="en-US" sz="1600" dirty="0"/>
          </a:p>
        </p:txBody>
      </p:sp>
      <p:sp>
        <p:nvSpPr>
          <p:cNvPr id="26" name="Shape 23"/>
          <p:cNvSpPr/>
          <p:nvPr/>
        </p:nvSpPr>
        <p:spPr>
          <a:xfrm>
            <a:off x="722233" y="5919192"/>
            <a:ext cx="5870734" cy="913686"/>
          </a:xfrm>
          <a:prstGeom prst="rect">
            <a:avLst/>
          </a:prstGeom>
          <a:solidFill>
            <a:srgbClr val="000000">
              <a:alpha val="4000"/>
            </a:srgbClr>
          </a:solidFill>
          <a:ln/>
        </p:spPr>
      </p:sp>
      <p:sp>
        <p:nvSpPr>
          <p:cNvPr id="27" name="Text 24"/>
          <p:cNvSpPr/>
          <p:nvPr/>
        </p:nvSpPr>
        <p:spPr>
          <a:xfrm>
            <a:off x="926544" y="6049328"/>
            <a:ext cx="2035850" cy="653415"/>
          </a:xfrm>
          <a:prstGeom prst="rect">
            <a:avLst/>
          </a:prstGeom>
          <a:noFill/>
          <a:ln/>
        </p:spPr>
        <p:txBody>
          <a:bodyPr wrap="squar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Body Temperature (°C)</a:t>
            </a:r>
            <a:endParaRPr lang="en-US" sz="1600" dirty="0"/>
          </a:p>
        </p:txBody>
      </p:sp>
      <p:sp>
        <p:nvSpPr>
          <p:cNvPr id="28" name="Text 25"/>
          <p:cNvSpPr/>
          <p:nvPr/>
        </p:nvSpPr>
        <p:spPr>
          <a:xfrm>
            <a:off x="3378398" y="6049328"/>
            <a:ext cx="3010376" cy="653415"/>
          </a:xfrm>
          <a:prstGeom prst="rect">
            <a:avLst/>
          </a:prstGeom>
          <a:noFill/>
          <a:ln/>
        </p:spPr>
        <p:txBody>
          <a:bodyPr wrap="squar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Body temperature in degrees Celsius</a:t>
            </a:r>
            <a:endParaRPr lang="en-US" sz="1600" dirty="0"/>
          </a:p>
        </p:txBody>
      </p:sp>
      <p:sp>
        <p:nvSpPr>
          <p:cNvPr id="29" name="Shape 26"/>
          <p:cNvSpPr/>
          <p:nvPr/>
        </p:nvSpPr>
        <p:spPr>
          <a:xfrm>
            <a:off x="722233" y="6832878"/>
            <a:ext cx="5870734" cy="586978"/>
          </a:xfrm>
          <a:prstGeom prst="rect">
            <a:avLst/>
          </a:prstGeom>
          <a:solidFill>
            <a:srgbClr val="FFFFFF">
              <a:alpha val="4000"/>
            </a:srgbClr>
          </a:solidFill>
          <a:ln/>
        </p:spPr>
      </p:sp>
      <p:sp>
        <p:nvSpPr>
          <p:cNvPr id="30" name="Text 27"/>
          <p:cNvSpPr/>
          <p:nvPr/>
        </p:nvSpPr>
        <p:spPr>
          <a:xfrm>
            <a:off x="926544" y="6963013"/>
            <a:ext cx="2035850" cy="326708"/>
          </a:xfrm>
          <a:prstGeom prst="rect">
            <a:avLst/>
          </a:prstGeom>
          <a:noFill/>
          <a:ln/>
        </p:spPr>
        <p:txBody>
          <a:bodyPr wrap="non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Calories Burned</a:t>
            </a:r>
            <a:endParaRPr lang="en-US" sz="1600" dirty="0"/>
          </a:p>
        </p:txBody>
      </p:sp>
      <p:sp>
        <p:nvSpPr>
          <p:cNvPr id="31" name="Text 28"/>
          <p:cNvSpPr/>
          <p:nvPr/>
        </p:nvSpPr>
        <p:spPr>
          <a:xfrm>
            <a:off x="3378398" y="6963013"/>
            <a:ext cx="3010376" cy="326708"/>
          </a:xfrm>
          <a:prstGeom prst="rect">
            <a:avLst/>
          </a:prstGeom>
          <a:noFill/>
          <a:ln/>
        </p:spPr>
        <p:txBody>
          <a:bodyPr wrap="non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Calories burned during activity</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49804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Algorithms Used</a:t>
            </a:r>
            <a:endParaRPr lang="en-US" sz="4450" dirty="0"/>
          </a:p>
        </p:txBody>
      </p:sp>
      <p:sp>
        <p:nvSpPr>
          <p:cNvPr id="4" name="Text 1"/>
          <p:cNvSpPr/>
          <p:nvPr/>
        </p:nvSpPr>
        <p:spPr>
          <a:xfrm>
            <a:off x="793789" y="30488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XGBoost Regressor</a:t>
            </a:r>
            <a:endParaRPr lang="en-US" sz="2200" dirty="0"/>
          </a:p>
        </p:txBody>
      </p:sp>
      <p:sp>
        <p:nvSpPr>
          <p:cNvPr id="5" name="Text 2"/>
          <p:cNvSpPr/>
          <p:nvPr/>
        </p:nvSpPr>
        <p:spPr>
          <a:xfrm>
            <a:off x="793789" y="3539251"/>
            <a:ext cx="3005495" cy="1451610"/>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XGBoost is a powerful gradient boosting algorithm known for its accuracy and efficiency.</a:t>
            </a:r>
            <a:endParaRPr lang="en-US" sz="1750" dirty="0"/>
          </a:p>
        </p:txBody>
      </p:sp>
      <p:sp>
        <p:nvSpPr>
          <p:cNvPr id="7" name="Text 3"/>
          <p:cNvSpPr/>
          <p:nvPr/>
        </p:nvSpPr>
        <p:spPr>
          <a:xfrm>
            <a:off x="4139445" y="3048832"/>
            <a:ext cx="3005614" cy="708660"/>
          </a:xfrm>
          <a:prstGeom prst="rect">
            <a:avLst/>
          </a:prstGeom>
          <a:noFill/>
          <a:ln/>
        </p:spPr>
        <p:txBody>
          <a:bodyPr wrap="squar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Random Forest Regressor</a:t>
            </a:r>
            <a:endParaRPr lang="en-US" sz="2200" dirty="0"/>
          </a:p>
        </p:txBody>
      </p:sp>
      <p:sp>
        <p:nvSpPr>
          <p:cNvPr id="8" name="Text 4"/>
          <p:cNvSpPr/>
          <p:nvPr/>
        </p:nvSpPr>
        <p:spPr>
          <a:xfrm>
            <a:off x="4139445" y="3893581"/>
            <a:ext cx="3005614" cy="1814513"/>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Random Forest is an ensemble learning method that combines multiple decision trees for improved prediction.</a:t>
            </a:r>
            <a:endParaRPr lang="en-US" sz="1750" dirty="0"/>
          </a:p>
        </p:txBody>
      </p:sp>
      <p:sp>
        <p:nvSpPr>
          <p:cNvPr id="10" name="Text 5"/>
          <p:cNvSpPr/>
          <p:nvPr/>
        </p:nvSpPr>
        <p:spPr>
          <a:xfrm>
            <a:off x="7485220" y="3048832"/>
            <a:ext cx="3005614" cy="708660"/>
          </a:xfrm>
          <a:prstGeom prst="rect">
            <a:avLst/>
          </a:prstGeom>
          <a:noFill/>
          <a:ln/>
        </p:spPr>
        <p:txBody>
          <a:bodyPr wrap="squar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Decision Tree Regressor</a:t>
            </a:r>
            <a:endParaRPr lang="en-US" sz="2200" dirty="0"/>
          </a:p>
        </p:txBody>
      </p:sp>
      <p:sp>
        <p:nvSpPr>
          <p:cNvPr id="11" name="Text 6"/>
          <p:cNvSpPr/>
          <p:nvPr/>
        </p:nvSpPr>
        <p:spPr>
          <a:xfrm>
            <a:off x="7485220" y="3893581"/>
            <a:ext cx="3005614" cy="1451610"/>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Decision Tree is a simple yet effective algorithm that creates a tree-like structure to make predictions.</a:t>
            </a:r>
            <a:endParaRPr lang="en-US" sz="1750" dirty="0"/>
          </a:p>
        </p:txBody>
      </p:sp>
      <p:sp>
        <p:nvSpPr>
          <p:cNvPr id="13" name="Text 7"/>
          <p:cNvSpPr/>
          <p:nvPr/>
        </p:nvSpPr>
        <p:spPr>
          <a:xfrm>
            <a:off x="10830996" y="30488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AdaBoost Regressor</a:t>
            </a:r>
            <a:endParaRPr lang="en-US" sz="2200" dirty="0"/>
          </a:p>
        </p:txBody>
      </p:sp>
      <p:sp>
        <p:nvSpPr>
          <p:cNvPr id="14" name="Text 8"/>
          <p:cNvSpPr/>
          <p:nvPr/>
        </p:nvSpPr>
        <p:spPr>
          <a:xfrm>
            <a:off x="10830996" y="3539251"/>
            <a:ext cx="3005614" cy="1451610"/>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AdaBoost is an ensemble boosting technique that combines weak learners to create a strong learner.</a:t>
            </a:r>
            <a:endParaRPr lang="en-US" sz="1750" dirty="0"/>
          </a:p>
        </p:txBody>
      </p:sp>
      <p:sp>
        <p:nvSpPr>
          <p:cNvPr id="15" name="Text 9"/>
          <p:cNvSpPr/>
          <p:nvPr/>
        </p:nvSpPr>
        <p:spPr>
          <a:xfrm>
            <a:off x="793790" y="6539920"/>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Each algorithm offers unique advantages in predicting calorie burn based on the dataset attributes.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88094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Model Performance</a:t>
            </a:r>
            <a:endParaRPr lang="en-US" sz="4450" dirty="0"/>
          </a:p>
        </p:txBody>
      </p:sp>
      <p:sp>
        <p:nvSpPr>
          <p:cNvPr id="3" name="Text 1"/>
          <p:cNvSpPr/>
          <p:nvPr/>
        </p:nvSpPr>
        <p:spPr>
          <a:xfrm>
            <a:off x="793790" y="3156704"/>
            <a:ext cx="2437686" cy="708660"/>
          </a:xfrm>
          <a:prstGeom prst="rect">
            <a:avLst/>
          </a:prstGeom>
          <a:noFill/>
          <a:ln/>
        </p:spPr>
        <p:txBody>
          <a:bodyPr wrap="square" lIns="0" tIns="0" rIns="0" bIns="0" rtlCol="0" anchor="t"/>
          <a:lstStyle/>
          <a:p>
            <a:pPr marL="0" indent="0" algn="l">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XGBoost Regressor</a:t>
            </a:r>
            <a:endParaRPr lang="en-US" sz="2200" dirty="0"/>
          </a:p>
        </p:txBody>
      </p:sp>
      <p:sp>
        <p:nvSpPr>
          <p:cNvPr id="4" name="Text 2"/>
          <p:cNvSpPr/>
          <p:nvPr/>
        </p:nvSpPr>
        <p:spPr>
          <a:xfrm>
            <a:off x="793790" y="4092178"/>
            <a:ext cx="2437686"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Most accurate with the lowest errors.</a:t>
            </a:r>
            <a:endParaRPr lang="en-US" sz="1750" dirty="0"/>
          </a:p>
        </p:txBody>
      </p:sp>
      <p:sp>
        <p:nvSpPr>
          <p:cNvPr id="5" name="Text 3"/>
          <p:cNvSpPr/>
          <p:nvPr/>
        </p:nvSpPr>
        <p:spPr>
          <a:xfrm>
            <a:off x="793790" y="5022056"/>
            <a:ext cx="243768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04C49"/>
                </a:solidFill>
                <a:latin typeface="Source Serif Pro" pitchFamily="34" charset="0"/>
                <a:ea typeface="Source Serif Pro" pitchFamily="34" charset="-122"/>
                <a:cs typeface="Source Serif Pro" pitchFamily="34" charset="-120"/>
              </a:rPr>
              <a:t>MAE: 1.45</a:t>
            </a:r>
            <a:endParaRPr lang="en-US" sz="1750" dirty="0"/>
          </a:p>
        </p:txBody>
      </p:sp>
      <p:sp>
        <p:nvSpPr>
          <p:cNvPr id="6" name="Text 4"/>
          <p:cNvSpPr/>
          <p:nvPr/>
        </p:nvSpPr>
        <p:spPr>
          <a:xfrm>
            <a:off x="793790" y="5464254"/>
            <a:ext cx="243768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04C49"/>
                </a:solidFill>
                <a:latin typeface="Source Serif Pro" pitchFamily="34" charset="0"/>
                <a:ea typeface="Source Serif Pro" pitchFamily="34" charset="-122"/>
                <a:cs typeface="Source Serif Pro" pitchFamily="34" charset="-120"/>
              </a:rPr>
              <a:t>MSE: 4.55</a:t>
            </a:r>
            <a:endParaRPr lang="en-US" sz="1750" dirty="0"/>
          </a:p>
        </p:txBody>
      </p:sp>
      <p:sp>
        <p:nvSpPr>
          <p:cNvPr id="7" name="Text 5"/>
          <p:cNvSpPr/>
          <p:nvPr/>
        </p:nvSpPr>
        <p:spPr>
          <a:xfrm>
            <a:off x="793790" y="5906453"/>
            <a:ext cx="243768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04C49"/>
                </a:solidFill>
                <a:latin typeface="Source Serif Pro" pitchFamily="34" charset="0"/>
                <a:ea typeface="Source Serif Pro" pitchFamily="34" charset="-122"/>
                <a:cs typeface="Source Serif Pro" pitchFamily="34" charset="-120"/>
              </a:rPr>
              <a:t>Accuracy: 99.88%</a:t>
            </a:r>
            <a:endParaRPr lang="en-US" sz="1750" dirty="0"/>
          </a:p>
        </p:txBody>
      </p:sp>
      <p:sp>
        <p:nvSpPr>
          <p:cNvPr id="8" name="Text 6"/>
          <p:cNvSpPr/>
          <p:nvPr/>
        </p:nvSpPr>
        <p:spPr>
          <a:xfrm>
            <a:off x="3792498" y="3156704"/>
            <a:ext cx="2852380" cy="708660"/>
          </a:xfrm>
          <a:prstGeom prst="rect">
            <a:avLst/>
          </a:prstGeom>
          <a:noFill/>
          <a:ln/>
        </p:spPr>
        <p:txBody>
          <a:bodyPr wrap="square" lIns="0" tIns="0" rIns="0" bIns="0" rtlCol="0" anchor="t"/>
          <a:lstStyle/>
          <a:p>
            <a:pPr marL="0" indent="0" algn="l">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Random Forest Regressor</a:t>
            </a:r>
            <a:endParaRPr lang="en-US" sz="2200" dirty="0"/>
          </a:p>
        </p:txBody>
      </p:sp>
      <p:sp>
        <p:nvSpPr>
          <p:cNvPr id="9" name="Text 7"/>
          <p:cNvSpPr/>
          <p:nvPr/>
        </p:nvSpPr>
        <p:spPr>
          <a:xfrm>
            <a:off x="3792498" y="4092178"/>
            <a:ext cx="2852380"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Close second, performs well in accuracy.</a:t>
            </a:r>
            <a:endParaRPr lang="en-US" sz="1750" dirty="0"/>
          </a:p>
        </p:txBody>
      </p:sp>
      <p:sp>
        <p:nvSpPr>
          <p:cNvPr id="10" name="Text 8"/>
          <p:cNvSpPr/>
          <p:nvPr/>
        </p:nvSpPr>
        <p:spPr>
          <a:xfrm>
            <a:off x="3792498" y="5022056"/>
            <a:ext cx="285238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04C49"/>
                </a:solidFill>
                <a:latin typeface="Source Serif Pro" pitchFamily="34" charset="0"/>
                <a:ea typeface="Source Serif Pro" pitchFamily="34" charset="-122"/>
                <a:cs typeface="Source Serif Pro" pitchFamily="34" charset="-120"/>
              </a:rPr>
              <a:t>MAE: 1.74</a:t>
            </a:r>
            <a:endParaRPr lang="en-US" sz="1750" dirty="0"/>
          </a:p>
        </p:txBody>
      </p:sp>
      <p:sp>
        <p:nvSpPr>
          <p:cNvPr id="11" name="Text 9"/>
          <p:cNvSpPr/>
          <p:nvPr/>
        </p:nvSpPr>
        <p:spPr>
          <a:xfrm>
            <a:off x="3792498" y="5464254"/>
            <a:ext cx="285238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04C49"/>
                </a:solidFill>
                <a:latin typeface="Source Serif Pro" pitchFamily="34" charset="0"/>
                <a:ea typeface="Source Serif Pro" pitchFamily="34" charset="-122"/>
                <a:cs typeface="Source Serif Pro" pitchFamily="34" charset="-120"/>
              </a:rPr>
              <a:t>MSE: 7.99</a:t>
            </a:r>
            <a:endParaRPr lang="en-US" sz="1750" dirty="0"/>
          </a:p>
        </p:txBody>
      </p:sp>
      <p:sp>
        <p:nvSpPr>
          <p:cNvPr id="12" name="Text 10"/>
          <p:cNvSpPr/>
          <p:nvPr/>
        </p:nvSpPr>
        <p:spPr>
          <a:xfrm>
            <a:off x="3792498" y="5906453"/>
            <a:ext cx="285238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04C49"/>
                </a:solidFill>
                <a:latin typeface="Source Serif Pro" pitchFamily="34" charset="0"/>
                <a:ea typeface="Source Serif Pro" pitchFamily="34" charset="-122"/>
                <a:cs typeface="Source Serif Pro" pitchFamily="34" charset="-120"/>
              </a:rPr>
              <a:t>Accuracy: 99.79%</a:t>
            </a:r>
            <a:endParaRPr lang="en-US" sz="1750" dirty="0"/>
          </a:p>
        </p:txBody>
      </p:sp>
      <p:sp>
        <p:nvSpPr>
          <p:cNvPr id="13" name="Text 11"/>
          <p:cNvSpPr/>
          <p:nvPr/>
        </p:nvSpPr>
        <p:spPr>
          <a:xfrm>
            <a:off x="7205901" y="3156704"/>
            <a:ext cx="3290173" cy="708660"/>
          </a:xfrm>
          <a:prstGeom prst="rect">
            <a:avLst/>
          </a:prstGeom>
          <a:noFill/>
          <a:ln/>
        </p:spPr>
        <p:txBody>
          <a:bodyPr wrap="square" lIns="0" tIns="0" rIns="0" bIns="0" rtlCol="0" anchor="t"/>
          <a:lstStyle/>
          <a:p>
            <a:pPr marL="0" indent="0" algn="l">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Decision Tree Regressor</a:t>
            </a:r>
            <a:endParaRPr lang="en-US" sz="2200" dirty="0"/>
          </a:p>
        </p:txBody>
      </p:sp>
      <p:sp>
        <p:nvSpPr>
          <p:cNvPr id="14" name="Text 12"/>
          <p:cNvSpPr/>
          <p:nvPr/>
        </p:nvSpPr>
        <p:spPr>
          <a:xfrm>
            <a:off x="7205901" y="4092178"/>
            <a:ext cx="3290173"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Decent performance with slightly higher errors.</a:t>
            </a:r>
            <a:endParaRPr lang="en-US" sz="1750" dirty="0"/>
          </a:p>
        </p:txBody>
      </p:sp>
      <p:sp>
        <p:nvSpPr>
          <p:cNvPr id="15" name="Text 13"/>
          <p:cNvSpPr/>
          <p:nvPr/>
        </p:nvSpPr>
        <p:spPr>
          <a:xfrm>
            <a:off x="7205901" y="5022056"/>
            <a:ext cx="329017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04C49"/>
                </a:solidFill>
                <a:latin typeface="Source Serif Pro" pitchFamily="34" charset="0"/>
                <a:ea typeface="Source Serif Pro" pitchFamily="34" charset="-122"/>
                <a:cs typeface="Source Serif Pro" pitchFamily="34" charset="-120"/>
              </a:rPr>
              <a:t>MAE: 3.42</a:t>
            </a:r>
            <a:endParaRPr lang="en-US" sz="1750" dirty="0"/>
          </a:p>
        </p:txBody>
      </p:sp>
      <p:sp>
        <p:nvSpPr>
          <p:cNvPr id="16" name="Text 14"/>
          <p:cNvSpPr/>
          <p:nvPr/>
        </p:nvSpPr>
        <p:spPr>
          <a:xfrm>
            <a:off x="7205901" y="5464254"/>
            <a:ext cx="329017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04C49"/>
                </a:solidFill>
                <a:latin typeface="Source Serif Pro" pitchFamily="34" charset="0"/>
                <a:ea typeface="Source Serif Pro" pitchFamily="34" charset="-122"/>
                <a:cs typeface="Source Serif Pro" pitchFamily="34" charset="-120"/>
              </a:rPr>
              <a:t>MSE: 29.57</a:t>
            </a:r>
            <a:endParaRPr lang="en-US" sz="1750" dirty="0"/>
          </a:p>
        </p:txBody>
      </p:sp>
      <p:sp>
        <p:nvSpPr>
          <p:cNvPr id="17" name="Text 15"/>
          <p:cNvSpPr/>
          <p:nvPr/>
        </p:nvSpPr>
        <p:spPr>
          <a:xfrm>
            <a:off x="7205901" y="5906453"/>
            <a:ext cx="329017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04C49"/>
                </a:solidFill>
                <a:latin typeface="Source Serif Pro" pitchFamily="34" charset="0"/>
                <a:ea typeface="Source Serif Pro" pitchFamily="34" charset="-122"/>
                <a:cs typeface="Source Serif Pro" pitchFamily="34" charset="-120"/>
              </a:rPr>
              <a:t>Accuracy: 99.25%</a:t>
            </a:r>
            <a:endParaRPr lang="en-US" sz="1750" dirty="0"/>
          </a:p>
        </p:txBody>
      </p:sp>
      <p:sp>
        <p:nvSpPr>
          <p:cNvPr id="18" name="Text 16"/>
          <p:cNvSpPr/>
          <p:nvPr/>
        </p:nvSpPr>
        <p:spPr>
          <a:xfrm>
            <a:off x="11057096" y="3156704"/>
            <a:ext cx="2802136" cy="708660"/>
          </a:xfrm>
          <a:prstGeom prst="rect">
            <a:avLst/>
          </a:prstGeom>
          <a:noFill/>
          <a:ln/>
        </p:spPr>
        <p:txBody>
          <a:bodyPr wrap="square" lIns="0" tIns="0" rIns="0" bIns="0" rtlCol="0" anchor="t"/>
          <a:lstStyle/>
          <a:p>
            <a:pPr marL="0" indent="0" algn="l">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AdaBoost </a:t>
            </a:r>
          </a:p>
          <a:p>
            <a:pPr marL="0" indent="0" algn="l">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Regressor</a:t>
            </a:r>
            <a:endParaRPr lang="en-US" sz="2200" dirty="0"/>
          </a:p>
        </p:txBody>
      </p:sp>
      <p:sp>
        <p:nvSpPr>
          <p:cNvPr id="19" name="Text 17"/>
          <p:cNvSpPr/>
          <p:nvPr/>
        </p:nvSpPr>
        <p:spPr>
          <a:xfrm>
            <a:off x="11057096" y="4092178"/>
            <a:ext cx="2802136"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Least effective model for this task Has low accuracy </a:t>
            </a:r>
            <a:endParaRPr lang="en-US" sz="1750" dirty="0"/>
          </a:p>
        </p:txBody>
      </p:sp>
      <p:sp>
        <p:nvSpPr>
          <p:cNvPr id="20" name="Text 18"/>
          <p:cNvSpPr/>
          <p:nvPr/>
        </p:nvSpPr>
        <p:spPr>
          <a:xfrm>
            <a:off x="11057096" y="5022056"/>
            <a:ext cx="280213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04C49"/>
                </a:solidFill>
                <a:latin typeface="Source Serif Pro" pitchFamily="34" charset="0"/>
                <a:ea typeface="Source Serif Pro" pitchFamily="34" charset="-122"/>
                <a:cs typeface="Source Serif Pro" pitchFamily="34" charset="-120"/>
              </a:rPr>
              <a:t>MAE: 9.33</a:t>
            </a:r>
            <a:endParaRPr lang="en-US" sz="1750" dirty="0"/>
          </a:p>
        </p:txBody>
      </p:sp>
      <p:sp>
        <p:nvSpPr>
          <p:cNvPr id="21" name="Text 19"/>
          <p:cNvSpPr/>
          <p:nvPr/>
        </p:nvSpPr>
        <p:spPr>
          <a:xfrm>
            <a:off x="11057096" y="5464254"/>
            <a:ext cx="280213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04C49"/>
                </a:solidFill>
                <a:latin typeface="Source Serif Pro" pitchFamily="34" charset="0"/>
                <a:ea typeface="Source Serif Pro" pitchFamily="34" charset="-122"/>
                <a:cs typeface="Source Serif Pro" pitchFamily="34" charset="-120"/>
              </a:rPr>
              <a:t>MSE: 132.84</a:t>
            </a:r>
            <a:endParaRPr lang="en-US" sz="1750" dirty="0"/>
          </a:p>
        </p:txBody>
      </p:sp>
      <p:sp>
        <p:nvSpPr>
          <p:cNvPr id="22" name="Text 20"/>
          <p:cNvSpPr/>
          <p:nvPr/>
        </p:nvSpPr>
        <p:spPr>
          <a:xfrm>
            <a:off x="11057096" y="5906453"/>
            <a:ext cx="280213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04C49"/>
                </a:solidFill>
                <a:latin typeface="Source Serif Pro" pitchFamily="34" charset="0"/>
                <a:ea typeface="Source Serif Pro" pitchFamily="34" charset="-122"/>
                <a:cs typeface="Source Serif Pro" pitchFamily="34" charset="-120"/>
              </a:rPr>
              <a:t>Accuracy: 96.62%</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06805"/>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Key Takeaways </a:t>
            </a:r>
          </a:p>
          <a:p>
            <a:pPr marL="0" indent="0" algn="l">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and Next Steps</a:t>
            </a:r>
            <a:endParaRPr lang="en-US" sz="4450" dirty="0"/>
          </a:p>
        </p:txBody>
      </p:sp>
      <p:sp>
        <p:nvSpPr>
          <p:cNvPr id="4" name="Shape 1"/>
          <p:cNvSpPr/>
          <p:nvPr/>
        </p:nvSpPr>
        <p:spPr>
          <a:xfrm>
            <a:off x="6280190" y="3119676"/>
            <a:ext cx="510302" cy="510302"/>
          </a:xfrm>
          <a:prstGeom prst="roundRect">
            <a:avLst>
              <a:gd name="adj" fmla="val 6667"/>
            </a:avLst>
          </a:prstGeom>
          <a:solidFill>
            <a:srgbClr val="F9F7F7"/>
          </a:solidFill>
          <a:ln/>
        </p:spPr>
      </p:sp>
      <p:sp>
        <p:nvSpPr>
          <p:cNvPr id="5" name="Text 2"/>
          <p:cNvSpPr/>
          <p:nvPr/>
        </p:nvSpPr>
        <p:spPr>
          <a:xfrm>
            <a:off x="6365260" y="316218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1</a:t>
            </a:r>
            <a:endParaRPr lang="en-US" sz="2650" dirty="0"/>
          </a:p>
        </p:txBody>
      </p:sp>
      <p:sp>
        <p:nvSpPr>
          <p:cNvPr id="6" name="Text 3"/>
          <p:cNvSpPr/>
          <p:nvPr/>
        </p:nvSpPr>
        <p:spPr>
          <a:xfrm>
            <a:off x="7017306" y="311967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Accurate Prediction</a:t>
            </a:r>
            <a:endParaRPr lang="en-US" sz="2200" dirty="0"/>
          </a:p>
        </p:txBody>
      </p:sp>
      <p:sp>
        <p:nvSpPr>
          <p:cNvPr id="7" name="Text 4"/>
          <p:cNvSpPr/>
          <p:nvPr/>
        </p:nvSpPr>
        <p:spPr>
          <a:xfrm>
            <a:off x="7017306" y="3610094"/>
            <a:ext cx="2927747" cy="1814513"/>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Machine learning algorithms can accurately predict calories burned based on physiological and activity data.</a:t>
            </a:r>
            <a:endParaRPr lang="en-US" sz="1750" dirty="0"/>
          </a:p>
        </p:txBody>
      </p:sp>
      <p:sp>
        <p:nvSpPr>
          <p:cNvPr id="8" name="Shape 5"/>
          <p:cNvSpPr/>
          <p:nvPr/>
        </p:nvSpPr>
        <p:spPr>
          <a:xfrm>
            <a:off x="10171867" y="3119676"/>
            <a:ext cx="510302" cy="510302"/>
          </a:xfrm>
          <a:prstGeom prst="roundRect">
            <a:avLst>
              <a:gd name="adj" fmla="val 6667"/>
            </a:avLst>
          </a:prstGeom>
          <a:solidFill>
            <a:srgbClr val="F9F7F7"/>
          </a:solidFill>
          <a:ln/>
        </p:spPr>
      </p:sp>
      <p:sp>
        <p:nvSpPr>
          <p:cNvPr id="9" name="Text 6"/>
          <p:cNvSpPr/>
          <p:nvPr/>
        </p:nvSpPr>
        <p:spPr>
          <a:xfrm>
            <a:off x="10256937" y="316218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2</a:t>
            </a:r>
            <a:endParaRPr lang="en-US" sz="2650" dirty="0"/>
          </a:p>
        </p:txBody>
      </p:sp>
      <p:sp>
        <p:nvSpPr>
          <p:cNvPr id="10" name="Text 7"/>
          <p:cNvSpPr/>
          <p:nvPr/>
        </p:nvSpPr>
        <p:spPr>
          <a:xfrm>
            <a:off x="10908983" y="3119676"/>
            <a:ext cx="2845594"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Personalized Fitness</a:t>
            </a:r>
            <a:endParaRPr lang="en-US" sz="2200" dirty="0"/>
          </a:p>
        </p:txBody>
      </p:sp>
      <p:sp>
        <p:nvSpPr>
          <p:cNvPr id="11" name="Text 8"/>
          <p:cNvSpPr/>
          <p:nvPr/>
        </p:nvSpPr>
        <p:spPr>
          <a:xfrm>
            <a:off x="10908983" y="3610094"/>
            <a:ext cx="2927747" cy="1451610"/>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These models can be used to personalize fitness recommendations and track progress more effectively.</a:t>
            </a:r>
            <a:endParaRPr lang="en-US" sz="1750" dirty="0"/>
          </a:p>
        </p:txBody>
      </p:sp>
      <p:sp>
        <p:nvSpPr>
          <p:cNvPr id="12" name="Shape 9"/>
          <p:cNvSpPr/>
          <p:nvPr/>
        </p:nvSpPr>
        <p:spPr>
          <a:xfrm>
            <a:off x="6280190" y="5906572"/>
            <a:ext cx="510302" cy="510302"/>
          </a:xfrm>
          <a:prstGeom prst="roundRect">
            <a:avLst>
              <a:gd name="adj" fmla="val 6667"/>
            </a:avLst>
          </a:prstGeom>
          <a:solidFill>
            <a:srgbClr val="F9F7F7"/>
          </a:solidFill>
          <a:ln/>
        </p:spPr>
      </p:sp>
      <p:sp>
        <p:nvSpPr>
          <p:cNvPr id="13" name="Text 10"/>
          <p:cNvSpPr/>
          <p:nvPr/>
        </p:nvSpPr>
        <p:spPr>
          <a:xfrm>
            <a:off x="6365260" y="5949077"/>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3</a:t>
            </a:r>
            <a:endParaRPr lang="en-US" sz="2650" dirty="0"/>
          </a:p>
        </p:txBody>
      </p:sp>
      <p:sp>
        <p:nvSpPr>
          <p:cNvPr id="14" name="Text 11"/>
          <p:cNvSpPr/>
          <p:nvPr/>
        </p:nvSpPr>
        <p:spPr>
          <a:xfrm>
            <a:off x="7017306" y="59065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Further Research</a:t>
            </a:r>
            <a:endParaRPr lang="en-US" sz="2200" dirty="0"/>
          </a:p>
        </p:txBody>
      </p:sp>
      <p:sp>
        <p:nvSpPr>
          <p:cNvPr id="15" name="Text 12"/>
          <p:cNvSpPr/>
          <p:nvPr/>
        </p:nvSpPr>
        <p:spPr>
          <a:xfrm>
            <a:off x="7017306" y="6396990"/>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Future research should focus on incorporating more diverse datasets and exploring advanced algorithms for improved accuracy.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640</Words>
  <Application>Microsoft Office PowerPoint</Application>
  <PresentationFormat>Custom</PresentationFormat>
  <Paragraphs>94</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Platypi Medium</vt:lpstr>
      <vt:lpstr>Source Serif Pro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Mohit Divya</cp:lastModifiedBy>
  <cp:revision>2</cp:revision>
  <dcterms:created xsi:type="dcterms:W3CDTF">2025-03-18T18:23:47Z</dcterms:created>
  <dcterms:modified xsi:type="dcterms:W3CDTF">2025-03-18T18:38:54Z</dcterms:modified>
</cp:coreProperties>
</file>